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71" r:id="rId5"/>
    <p:sldId id="258" r:id="rId6"/>
    <p:sldId id="259" r:id="rId7"/>
    <p:sldId id="260" r:id="rId8"/>
    <p:sldId id="273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E78E-50D7-45BF-94F0-9FFF52A5704C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A8-54F4-4F1D-9909-C7068A930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2165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E78E-50D7-45BF-94F0-9FFF52A5704C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A8-54F4-4F1D-9909-C7068A930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2772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E78E-50D7-45BF-94F0-9FFF52A5704C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A8-54F4-4F1D-9909-C7068A930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3109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E78E-50D7-45BF-94F0-9FFF52A5704C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A8-54F4-4F1D-9909-C7068A930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2207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E78E-50D7-45BF-94F0-9FFF52A5704C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A8-54F4-4F1D-9909-C7068A930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7117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E78E-50D7-45BF-94F0-9FFF52A5704C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A8-54F4-4F1D-9909-C7068A930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141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E78E-50D7-45BF-94F0-9FFF52A5704C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A8-54F4-4F1D-9909-C7068A930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4535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E78E-50D7-45BF-94F0-9FFF52A5704C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A8-54F4-4F1D-9909-C7068A930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5165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E78E-50D7-45BF-94F0-9FFF52A5704C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A8-54F4-4F1D-9909-C7068A930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014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E78E-50D7-45BF-94F0-9FFF52A5704C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A8-54F4-4F1D-9909-C7068A930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850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E78E-50D7-45BF-94F0-9FFF52A5704C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A8-54F4-4F1D-9909-C7068A930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869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9E78E-50D7-45BF-94F0-9FFF52A5704C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ED6A8-54F4-4F1D-9909-C7068A930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695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24331"/>
            <a:ext cx="9234148" cy="6882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5" y="1988840"/>
            <a:ext cx="7250703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Нахождение неизвестного множителя,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неизвестного делимого,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неизвестного делителя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6666" y="3933056"/>
            <a:ext cx="1448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класс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5046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uznetsov\Desktop\презент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476672"/>
            <a:ext cx="514129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Изучение нового материала 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74426" y="1262902"/>
            <a:ext cx="1111202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809625" algn="l"/>
              </a:tabLst>
            </a:pPr>
            <a:r>
              <a:rPr lang="ru-RU" dirty="0">
                <a:latin typeface="Arial Black"/>
                <a:ea typeface="Calibri"/>
                <a:cs typeface="Times New Roman"/>
              </a:rPr>
              <a:t>№ 357 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691249"/>
            <a:ext cx="7488832" cy="1924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809625" algn="l"/>
              </a:tabLst>
            </a:pPr>
            <a:r>
              <a:rPr lang="ru-RU" dirty="0">
                <a:latin typeface="Arial Black"/>
                <a:ea typeface="Calibri"/>
                <a:cs typeface="Times New Roman"/>
              </a:rPr>
              <a:t>7 </a:t>
            </a:r>
            <a:r>
              <a:rPr lang="en-US" b="1" baseline="30000" dirty="0">
                <a:latin typeface="Arial Black"/>
                <a:ea typeface="Calibri"/>
                <a:cs typeface="Times New Roman"/>
              </a:rPr>
              <a:t>.</a:t>
            </a:r>
            <a:r>
              <a:rPr lang="ru-RU" dirty="0">
                <a:latin typeface="Arial Black"/>
                <a:ea typeface="Calibri"/>
                <a:cs typeface="Times New Roman"/>
              </a:rPr>
              <a:t> Х = 140 : 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2	           </a:t>
            </a:r>
            <a:r>
              <a:rPr lang="ru-RU" dirty="0">
                <a:latin typeface="Arial Black"/>
                <a:ea typeface="Calibri"/>
                <a:cs typeface="Times New Roman"/>
              </a:rPr>
              <a:t>Х : 4 = 84 + 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16           72 </a:t>
            </a:r>
            <a:r>
              <a:rPr lang="ru-RU" dirty="0">
                <a:latin typeface="Arial Black"/>
                <a:ea typeface="Calibri"/>
                <a:cs typeface="Times New Roman"/>
              </a:rPr>
              <a:t>: Х = 4 х 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9</a:t>
            </a:r>
            <a:endParaRPr lang="en-US" dirty="0" smtClean="0">
              <a:latin typeface="Arial Black"/>
              <a:ea typeface="Calibri"/>
              <a:cs typeface="Times New Roman"/>
            </a:endParaRPr>
          </a:p>
          <a:p>
            <a:r>
              <a:rPr lang="ru-RU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7 </a:t>
            </a:r>
            <a:r>
              <a:rPr lang="en-US" b="1" baseline="30000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.</a:t>
            </a:r>
            <a:r>
              <a:rPr lang="ru-RU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Х</a:t>
            </a:r>
            <a:r>
              <a:rPr lang="en-US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70</a:t>
            </a:r>
          </a:p>
          <a:p>
            <a:endParaRPr lang="en-US" dirty="0">
              <a:solidFill>
                <a:srgbClr val="FF0000"/>
              </a:solidFill>
              <a:latin typeface="Arial Black"/>
              <a:cs typeface="Times New Roman"/>
            </a:endParaRPr>
          </a:p>
          <a:p>
            <a:r>
              <a:rPr lang="ru-RU" dirty="0" smtClean="0">
                <a:latin typeface="Arial Black"/>
                <a:cs typeface="Times New Roman"/>
              </a:rPr>
              <a:t>Х = 70 : 7</a:t>
            </a:r>
          </a:p>
          <a:p>
            <a:endParaRPr lang="ru-RU" dirty="0">
              <a:latin typeface="Arial Black"/>
              <a:cs typeface="Times New Roman"/>
            </a:endParaRPr>
          </a:p>
          <a:p>
            <a:r>
              <a:rPr lang="ru-RU" dirty="0" smtClean="0">
                <a:latin typeface="Arial Black"/>
                <a:cs typeface="Times New Roman"/>
              </a:rPr>
              <a:t>Х = 10</a:t>
            </a:r>
            <a:endParaRPr lang="ru-RU" dirty="0"/>
          </a:p>
        </p:txBody>
      </p:sp>
      <p:sp>
        <p:nvSpPr>
          <p:cNvPr id="5" name="Дуга 4"/>
          <p:cNvSpPr/>
          <p:nvPr/>
        </p:nvSpPr>
        <p:spPr>
          <a:xfrm rot="7918281">
            <a:off x="1618966" y="1288673"/>
            <a:ext cx="914400" cy="914400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7918281">
            <a:off x="4328428" y="1288674"/>
            <a:ext cx="914400" cy="914400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3567" y="1691249"/>
            <a:ext cx="7488832" cy="3201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809625" algn="l"/>
              </a:tabLst>
            </a:pPr>
            <a:r>
              <a:rPr lang="ru-RU" dirty="0">
                <a:latin typeface="Arial Black"/>
                <a:ea typeface="Calibri"/>
                <a:cs typeface="Times New Roman"/>
              </a:rPr>
              <a:t>7 </a:t>
            </a:r>
            <a:r>
              <a:rPr lang="en-US" b="1" baseline="30000" dirty="0">
                <a:latin typeface="Arial Black"/>
                <a:ea typeface="Calibri"/>
                <a:cs typeface="Times New Roman"/>
              </a:rPr>
              <a:t>.</a:t>
            </a:r>
            <a:r>
              <a:rPr lang="ru-RU" dirty="0">
                <a:latin typeface="Arial Black"/>
                <a:ea typeface="Calibri"/>
                <a:cs typeface="Times New Roman"/>
              </a:rPr>
              <a:t> Х = 140 : 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2	           </a:t>
            </a:r>
            <a:r>
              <a:rPr lang="ru-RU" dirty="0">
                <a:latin typeface="Arial Black"/>
                <a:ea typeface="Calibri"/>
                <a:cs typeface="Times New Roman"/>
              </a:rPr>
              <a:t>Х : 4 = 84 + 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16           72 : Х = 4 х 9</a:t>
            </a:r>
            <a:endParaRPr lang="en-US" dirty="0" smtClean="0">
              <a:latin typeface="Arial Black"/>
              <a:ea typeface="Calibri"/>
              <a:cs typeface="Times New Roman"/>
            </a:endParaRPr>
          </a:p>
          <a:p>
            <a:r>
              <a:rPr lang="ru-RU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7 </a:t>
            </a:r>
            <a:r>
              <a:rPr lang="en-US" b="1" baseline="30000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.</a:t>
            </a:r>
            <a:r>
              <a:rPr lang="ru-RU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 Х</a:t>
            </a:r>
            <a:r>
              <a:rPr lang="en-US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70</a:t>
            </a:r>
            <a:r>
              <a:rPr lang="ru-RU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		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Х : 4 = </a:t>
            </a:r>
            <a:r>
              <a:rPr lang="ru-RU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100	         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72 : Х = </a:t>
            </a:r>
            <a:r>
              <a:rPr lang="ru-RU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36</a:t>
            </a:r>
            <a:endParaRPr lang="en-US" dirty="0" smtClean="0">
              <a:solidFill>
                <a:srgbClr val="FF0000"/>
              </a:solidFill>
              <a:latin typeface="Arial Black"/>
              <a:ea typeface="Calibri"/>
              <a:cs typeface="Times New Roman"/>
            </a:endParaRPr>
          </a:p>
          <a:p>
            <a:endParaRPr lang="en-US" dirty="0">
              <a:solidFill>
                <a:srgbClr val="FF0000"/>
              </a:solidFill>
              <a:latin typeface="Arial Black"/>
              <a:cs typeface="Times New Roman"/>
            </a:endParaRPr>
          </a:p>
          <a:p>
            <a:r>
              <a:rPr lang="ru-RU" dirty="0" smtClean="0">
                <a:latin typeface="Arial Black"/>
                <a:cs typeface="Times New Roman"/>
              </a:rPr>
              <a:t>Х = 70 : 7		Х = 100 х 4	         Х = 72 : 36</a:t>
            </a:r>
          </a:p>
          <a:p>
            <a:endParaRPr lang="ru-RU" dirty="0">
              <a:latin typeface="Arial Black"/>
              <a:cs typeface="Times New Roman"/>
            </a:endParaRPr>
          </a:p>
          <a:p>
            <a:r>
              <a:rPr lang="ru-RU" u="sng" dirty="0" smtClean="0">
                <a:latin typeface="Arial Black"/>
                <a:cs typeface="Times New Roman"/>
              </a:rPr>
              <a:t>Х = 10	</a:t>
            </a:r>
            <a:r>
              <a:rPr lang="ru-RU" dirty="0" smtClean="0">
                <a:latin typeface="Arial Black"/>
                <a:cs typeface="Times New Roman"/>
              </a:rPr>
              <a:t>		</a:t>
            </a:r>
            <a:r>
              <a:rPr lang="ru-RU" u="sng" dirty="0" smtClean="0">
                <a:latin typeface="Arial Black"/>
                <a:cs typeface="Times New Roman"/>
              </a:rPr>
              <a:t>Х = 400</a:t>
            </a:r>
            <a:r>
              <a:rPr lang="ru-RU" dirty="0" smtClean="0">
                <a:latin typeface="Arial Black"/>
                <a:cs typeface="Times New Roman"/>
              </a:rPr>
              <a:t>	         </a:t>
            </a:r>
            <a:r>
              <a:rPr lang="ru-RU" u="sng" dirty="0" smtClean="0">
                <a:latin typeface="Arial Black"/>
                <a:cs typeface="Times New Roman"/>
              </a:rPr>
              <a:t>Х = 2 </a:t>
            </a:r>
          </a:p>
          <a:p>
            <a:endParaRPr lang="ru-RU" dirty="0" smtClean="0">
              <a:solidFill>
                <a:prstClr val="black"/>
              </a:solidFill>
              <a:latin typeface="Arial Black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809625" algn="l"/>
              </a:tabLst>
            </a:pPr>
            <a:r>
              <a:rPr lang="ru-RU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7 </a:t>
            </a:r>
            <a:r>
              <a:rPr lang="en-US" b="1" baseline="30000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.</a:t>
            </a:r>
            <a:r>
              <a:rPr lang="ru-RU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 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10</a:t>
            </a:r>
            <a:r>
              <a:rPr lang="ru-RU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= 140 : 2	</a:t>
            </a:r>
            <a:r>
              <a:rPr lang="ru-RU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            400 </a:t>
            </a:r>
            <a:r>
              <a:rPr lang="ru-RU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: 4 = 84 + 16</a:t>
            </a:r>
            <a:r>
              <a:rPr lang="ru-RU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       </a:t>
            </a:r>
            <a:r>
              <a:rPr lang="ru-RU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72 : </a:t>
            </a:r>
            <a:r>
              <a:rPr lang="ru-RU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2 </a:t>
            </a:r>
            <a:r>
              <a:rPr lang="ru-RU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= 4 х 9</a:t>
            </a:r>
            <a:endParaRPr lang="en-US" dirty="0">
              <a:solidFill>
                <a:prstClr val="black"/>
              </a:solidFill>
              <a:latin typeface="Arial Black"/>
              <a:ea typeface="Calibri"/>
              <a:cs typeface="Times New Roman"/>
            </a:endParaRPr>
          </a:p>
          <a:p>
            <a:endParaRPr lang="ru-RU" u="sng" dirty="0" smtClean="0">
              <a:latin typeface="Arial Black"/>
              <a:cs typeface="Times New Roman"/>
            </a:endParaRPr>
          </a:p>
          <a:p>
            <a:endParaRPr lang="ru-RU" dirty="0">
              <a:latin typeface="Arial Black"/>
              <a:cs typeface="Times New Roman"/>
            </a:endParaRPr>
          </a:p>
        </p:txBody>
      </p:sp>
      <p:sp>
        <p:nvSpPr>
          <p:cNvPr id="10" name="Дуга 9"/>
          <p:cNvSpPr/>
          <p:nvPr/>
        </p:nvSpPr>
        <p:spPr>
          <a:xfrm rot="7918281">
            <a:off x="1618965" y="1288674"/>
            <a:ext cx="914400" cy="914400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7918281">
            <a:off x="6848705" y="1310524"/>
            <a:ext cx="914400" cy="914400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204865"/>
            <a:ext cx="1512168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2653307"/>
            <a:ext cx="1512168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3112180"/>
            <a:ext cx="1512168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64142" y="3789040"/>
            <a:ext cx="186364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17142" y="2098162"/>
            <a:ext cx="1512168" cy="4484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517142" y="2643301"/>
            <a:ext cx="1512168" cy="4484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17142" y="3152365"/>
            <a:ext cx="1512168" cy="4484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517142" y="3691931"/>
            <a:ext cx="2134978" cy="4484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37493" y="3700638"/>
            <a:ext cx="2134978" cy="4484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904145" y="3152365"/>
            <a:ext cx="1512168" cy="4484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904145" y="2643301"/>
            <a:ext cx="1512168" cy="4484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904145" y="2116463"/>
            <a:ext cx="1512168" cy="4484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643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16" grpId="0" animBg="1"/>
      <p:bldP spid="17" grpId="0" animBg="1"/>
      <p:bldP spid="18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Kuznetsov\Desktop\презент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3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15816" y="548680"/>
            <a:ext cx="28632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Решаем задачи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30329" y="1340768"/>
            <a:ext cx="103425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809625" algn="l"/>
              </a:tabLst>
            </a:pPr>
            <a:r>
              <a:rPr lang="ru-RU" dirty="0">
                <a:latin typeface="Arial Black"/>
                <a:ea typeface="Calibri"/>
                <a:cs typeface="Times New Roman"/>
              </a:rPr>
              <a:t>№ 358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7247475"/>
              </p:ext>
            </p:extLst>
          </p:nvPr>
        </p:nvGraphicFramePr>
        <p:xfrm>
          <a:off x="1187624" y="1988840"/>
          <a:ext cx="6527165" cy="1296144"/>
        </p:xfrm>
        <a:graphic>
          <a:graphicData uri="http://schemas.openxmlformats.org/drawingml/2006/table">
            <a:tbl>
              <a:tblPr firstRow="1" firstCol="1" bandRow="1"/>
              <a:tblGrid>
                <a:gridCol w="1631315"/>
                <a:gridCol w="1631950"/>
                <a:gridCol w="1631950"/>
                <a:gridCol w="163195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Выработка в день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Время работы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Общая выработка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Столяр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? ст.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4 дн.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? одинаковая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Ученик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10 ст.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ru-RU" sz="1400" dirty="0" err="1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дн</a:t>
                      </a:r>
                      <a:r>
                        <a:rPr lang="ru-RU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08100" y="3371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3933056"/>
            <a:ext cx="5760640" cy="162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  <a:tabLst>
                <a:tab pos="809625" algn="l"/>
              </a:tabLst>
            </a:pPr>
            <a:r>
              <a:rPr lang="ru-RU" dirty="0">
                <a:latin typeface="Arial Black"/>
                <a:ea typeface="Calibri"/>
                <a:cs typeface="Times New Roman"/>
              </a:rPr>
              <a:t>10 </a:t>
            </a:r>
            <a:r>
              <a:rPr lang="ru-RU" baseline="30000" dirty="0">
                <a:latin typeface="Arial Black"/>
                <a:ea typeface="Calibri"/>
                <a:cs typeface="Times New Roman"/>
              </a:rPr>
              <a:t>.</a:t>
            </a:r>
            <a:r>
              <a:rPr lang="ru-RU" dirty="0">
                <a:latin typeface="Arial Black"/>
                <a:ea typeface="Calibri"/>
                <a:cs typeface="Times New Roman"/>
              </a:rPr>
              <a:t> 6 = 60 (ст.) – выполненная 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работа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  <a:tabLst>
                <a:tab pos="809625" algn="l"/>
              </a:tabLst>
            </a:pPr>
            <a:r>
              <a:rPr lang="ru-RU" dirty="0">
                <a:latin typeface="Arial Black"/>
                <a:ea typeface="Calibri"/>
                <a:cs typeface="Times New Roman"/>
              </a:rPr>
              <a:t>60 : 4 = 15 (ст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.)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809625" algn="l"/>
              </a:tabLst>
            </a:pPr>
            <a:r>
              <a:rPr lang="ru-RU" dirty="0">
                <a:latin typeface="Arial Black"/>
                <a:ea typeface="Calibri"/>
                <a:cs typeface="Times New Roman"/>
              </a:rPr>
              <a:t>Ответ: по 15 стульев в день ремонтировал 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столяр.</a:t>
            </a:r>
            <a:endParaRPr lang="ru-RU" dirty="0"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9241" y="3509644"/>
            <a:ext cx="1256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0621" y="2514600"/>
            <a:ext cx="4896544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31841" y="4437112"/>
            <a:ext cx="1843834" cy="399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131841" y="3961038"/>
            <a:ext cx="1843834" cy="399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783024" y="4941168"/>
            <a:ext cx="546138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273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uznetsov\Desktop\презент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1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43808" y="548680"/>
            <a:ext cx="28632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Решаем задачи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58321" y="1340768"/>
            <a:ext cx="103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Black"/>
                <a:ea typeface="Calibri"/>
                <a:cs typeface="Times New Roman"/>
              </a:rPr>
              <a:t>№ 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359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403648" y="2636912"/>
            <a:ext cx="48245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403648" y="2342665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004048" y="234888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Волна 16"/>
          <p:cNvSpPr/>
          <p:nvPr/>
        </p:nvSpPr>
        <p:spPr>
          <a:xfrm>
            <a:off x="4435137" y="1968492"/>
            <a:ext cx="368560" cy="28803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435137" y="2139644"/>
            <a:ext cx="0" cy="4972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Левая фигурная скобка 19"/>
          <p:cNvSpPr/>
          <p:nvPr/>
        </p:nvSpPr>
        <p:spPr>
          <a:xfrm rot="16200000">
            <a:off x="2668796" y="1374627"/>
            <a:ext cx="504056" cy="302862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5139067" y="1992415"/>
            <a:ext cx="385191" cy="17930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406510" y="3223559"/>
            <a:ext cx="506120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038225" algn="l"/>
              </a:tabLst>
            </a:pPr>
            <a:r>
              <a:rPr lang="ru-RU" dirty="0" smtClean="0">
                <a:latin typeface="Arial Black"/>
                <a:ea typeface="Calibri"/>
                <a:cs typeface="Times New Roman"/>
              </a:rPr>
              <a:t>          128 </a:t>
            </a:r>
            <a:r>
              <a:rPr lang="ru-RU" dirty="0">
                <a:latin typeface="Arial Black"/>
                <a:ea typeface="Calibri"/>
                <a:cs typeface="Times New Roman"/>
              </a:rPr>
              <a:t>км                  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?, </a:t>
            </a:r>
            <a:r>
              <a:rPr lang="ru-RU" dirty="0">
                <a:latin typeface="Arial Black"/>
                <a:ea typeface="Calibri"/>
                <a:cs typeface="Times New Roman"/>
              </a:rPr>
              <a:t>на 56 км </a:t>
            </a:r>
            <a:r>
              <a:rPr lang="en-US" dirty="0">
                <a:latin typeface="Arial Black"/>
                <a:ea typeface="Calibri"/>
                <a:cs typeface="Times New Roman"/>
              </a:rPr>
              <a:t>&lt;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 rot="16200000">
            <a:off x="3491883" y="1207335"/>
            <a:ext cx="720079" cy="47525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346990" y="4036422"/>
            <a:ext cx="822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Black"/>
                <a:ea typeface="Calibri"/>
                <a:cs typeface="Times New Roman"/>
              </a:rPr>
              <a:t> ? км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411760" y="4869160"/>
            <a:ext cx="6264696" cy="1552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1038225" algn="l"/>
                <a:tab pos="2171700" algn="l"/>
              </a:tabLst>
            </a:pPr>
            <a:r>
              <a:rPr lang="ru-RU" dirty="0">
                <a:latin typeface="Arial Black"/>
                <a:ea typeface="Calibri"/>
                <a:cs typeface="Times New Roman"/>
              </a:rPr>
              <a:t>128 – 56 = 72 (км) – прошла другая машина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  <a:tabLst>
                <a:tab pos="1038225" algn="l"/>
                <a:tab pos="2171700" algn="l"/>
              </a:tabLst>
            </a:pPr>
            <a:r>
              <a:rPr lang="ru-RU" dirty="0">
                <a:latin typeface="Arial Black"/>
                <a:ea typeface="Calibri"/>
                <a:cs typeface="Times New Roman"/>
              </a:rPr>
              <a:t>128 + 72 = 200 (км) </a:t>
            </a:r>
            <a:endParaRPr lang="ru-RU" dirty="0" smtClean="0">
              <a:latin typeface="Arial Black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r>
              <a:rPr lang="ru-RU" dirty="0">
                <a:latin typeface="Arial Black" panose="020B0A04020102020204" pitchFamily="34" charset="0"/>
                <a:ea typeface="Calibri"/>
                <a:cs typeface="Times New Roman"/>
              </a:rPr>
              <a:t>Ответ: 200 км </a:t>
            </a:r>
            <a:r>
              <a:rPr lang="ru-RU" dirty="0" smtClean="0"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ru-RU" dirty="0">
                <a:latin typeface="Arial Black" panose="020B0A04020102020204" pitchFamily="34" charset="0"/>
                <a:ea typeface="Calibri"/>
                <a:cs typeface="Times New Roman"/>
              </a:rPr>
              <a:t>между этими городами.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6144" name="Прямоугольник 6143"/>
          <p:cNvSpPr/>
          <p:nvPr/>
        </p:nvSpPr>
        <p:spPr>
          <a:xfrm>
            <a:off x="3815916" y="4469050"/>
            <a:ext cx="12564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Решение: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916832"/>
            <a:ext cx="4896544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659" y="2683696"/>
            <a:ext cx="2952328" cy="3346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406511" y="3230752"/>
            <a:ext cx="4885794" cy="11343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444133" y="2696343"/>
            <a:ext cx="1848171" cy="3346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843808" y="4869160"/>
            <a:ext cx="2228542" cy="3346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5286648"/>
            <a:ext cx="2376264" cy="3346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630201" y="5706771"/>
            <a:ext cx="5184576" cy="3346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3627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uznetsov\Desktop\презент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1720" y="54868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Самостоятельная работа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40768"/>
            <a:ext cx="6552728" cy="3856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r>
              <a:rPr lang="ru-RU" dirty="0">
                <a:latin typeface="Arial Black"/>
                <a:ea typeface="Calibri"/>
                <a:cs typeface="Times New Roman"/>
              </a:rPr>
              <a:t>Складываем и вычитаем величины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: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r>
              <a:rPr lang="ru-RU" dirty="0" smtClean="0">
                <a:latin typeface="Arial Black"/>
                <a:ea typeface="Calibri"/>
                <a:cs typeface="Times New Roman"/>
              </a:rPr>
              <a:t>№ 360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r>
              <a:rPr lang="ru-RU" dirty="0" smtClean="0">
                <a:latin typeface="Arial Black"/>
                <a:ea typeface="Calibri"/>
                <a:cs typeface="Times New Roman"/>
              </a:rPr>
              <a:t>3 км 865 м + 7 км 428 м = </a:t>
            </a:r>
            <a:r>
              <a:rPr lang="ru-RU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11 км 293 м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endParaRPr lang="ru-RU" dirty="0" smtClean="0">
              <a:latin typeface="Arial Black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r>
              <a:rPr lang="ru-RU" dirty="0" smtClean="0">
                <a:latin typeface="Arial Black"/>
                <a:ea typeface="Calibri"/>
                <a:cs typeface="Times New Roman"/>
              </a:rPr>
              <a:t>12 км 020 м – 8 км 350 м = </a:t>
            </a:r>
            <a:r>
              <a:rPr lang="ru-RU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3 км 670 м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endParaRPr lang="ru-RU" dirty="0" smtClean="0">
              <a:latin typeface="Arial Black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r>
              <a:rPr lang="ru-RU" dirty="0" smtClean="0">
                <a:latin typeface="Arial Black"/>
                <a:ea typeface="Calibri"/>
                <a:cs typeface="Times New Roman"/>
              </a:rPr>
              <a:t>		8 т 036 кг – 4 т 018 кг = </a:t>
            </a:r>
            <a:r>
              <a:rPr lang="ru-RU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4 т 018 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кг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r>
              <a:rPr lang="ru-RU" dirty="0" smtClean="0">
                <a:latin typeface="Arial Black"/>
                <a:ea typeface="Calibri"/>
                <a:cs typeface="Times New Roman"/>
              </a:rPr>
              <a:t>		1 т 200 кг – 486 кг = </a:t>
            </a:r>
            <a:r>
              <a:rPr lang="ru-RU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714 кг</a:t>
            </a:r>
            <a:endParaRPr lang="ru-RU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27260" y="2305542"/>
            <a:ext cx="1656181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69942" y="3089224"/>
            <a:ext cx="1656181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01889" y="4005064"/>
            <a:ext cx="99039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652121" y="4725144"/>
            <a:ext cx="1080120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0337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Kuznetsov\Desktop\презент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55776" y="548680"/>
            <a:ext cx="37053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Подводим итоги 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556792"/>
            <a:ext cx="6984776" cy="2574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endParaRPr lang="ru-RU" sz="1400" dirty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r>
              <a:rPr lang="ru-RU" dirty="0">
                <a:latin typeface="Arial Black"/>
                <a:ea typeface="Calibri"/>
                <a:cs typeface="Times New Roman"/>
              </a:rPr>
              <a:t>- Как найти неизвестный множитель?</a:t>
            </a:r>
            <a:endParaRPr lang="ru-RU" sz="1400" dirty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r>
              <a:rPr lang="ru-RU" dirty="0">
                <a:latin typeface="Arial Black"/>
                <a:ea typeface="Calibri"/>
                <a:cs typeface="Times New Roman"/>
              </a:rPr>
              <a:t>- Как найти неизвестный делитель?</a:t>
            </a:r>
            <a:endParaRPr lang="ru-RU" sz="1400" dirty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r>
              <a:rPr lang="ru-RU" dirty="0">
                <a:latin typeface="Arial Black"/>
                <a:ea typeface="Calibri"/>
                <a:cs typeface="Times New Roman"/>
              </a:rPr>
              <a:t>- Как найти неизвестное делимое?</a:t>
            </a:r>
            <a:endParaRPr lang="ru-RU" sz="1400" dirty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r>
              <a:rPr lang="ru-RU" dirty="0" smtClean="0">
                <a:latin typeface="Arial Black"/>
                <a:ea typeface="Calibri"/>
                <a:cs typeface="Times New Roman"/>
              </a:rPr>
              <a:t>- Оцените </a:t>
            </a:r>
            <a:r>
              <a:rPr lang="ru-RU" dirty="0">
                <a:latin typeface="Arial Black"/>
                <a:ea typeface="Calibri"/>
                <a:cs typeface="Times New Roman"/>
              </a:rPr>
              <a:t>свою работу на 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уроке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1038225" algn="l"/>
                <a:tab pos="2171700" algn="l"/>
              </a:tabLst>
            </a:pP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949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Игра Игра  «Молча» «Молчанка»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87824" y="2348880"/>
            <a:ext cx="2736304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>
                <a:solidFill>
                  <a:schemeClr val="tx1"/>
                </a:solidFill>
              </a:rPr>
              <a:t>х</a:t>
            </a:r>
            <a:r>
              <a:rPr lang="ru-RU" sz="4800" dirty="0" smtClean="0">
                <a:solidFill>
                  <a:schemeClr val="tx1"/>
                </a:solidFill>
              </a:rPr>
              <a:t> 7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07904" y="119675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8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24128" y="3068960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7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47664" y="3140968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5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707904" y="5013176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9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Игра «Молчанка»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87824" y="2348880"/>
            <a:ext cx="2736304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: 6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14744" y="121442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36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24128" y="3068960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24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47664" y="3140968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54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707904" y="5013176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42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uznetsov\Desktop\презент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6943" y="-87707"/>
            <a:ext cx="9260943" cy="694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1412776"/>
            <a:ext cx="7920880" cy="7196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a typeface="Calibri"/>
                <a:cs typeface="Times New Roman"/>
              </a:rPr>
              <a:t>	              Заполни пропуски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a typeface="Calibri"/>
                <a:cs typeface="Times New Roman"/>
              </a:rPr>
              <a:t>		 700 </a:t>
            </a:r>
            <a:r>
              <a:rPr lang="ru-RU" sz="2000" b="1" dirty="0">
                <a:ea typeface="Calibri"/>
                <a:cs typeface="Times New Roman"/>
              </a:rPr>
              <a:t>дм </a:t>
            </a:r>
            <a:r>
              <a:rPr lang="ru-RU" sz="2000" b="1" baseline="30000" dirty="0">
                <a:ea typeface="Calibri"/>
                <a:cs typeface="Times New Roman"/>
              </a:rPr>
              <a:t>2</a:t>
            </a:r>
            <a:r>
              <a:rPr lang="ru-RU" sz="2000" b="1" dirty="0">
                <a:ea typeface="Calibri"/>
                <a:cs typeface="Times New Roman"/>
              </a:rPr>
              <a:t>= </a:t>
            </a:r>
            <a:r>
              <a:rPr lang="ru-RU" sz="2000" b="1" dirty="0" smtClean="0">
                <a:ea typeface="Calibri"/>
                <a:cs typeface="Times New Roman"/>
              </a:rPr>
              <a:t>           м</a:t>
            </a:r>
            <a:r>
              <a:rPr lang="ru-RU" sz="2000" b="1" baseline="30000" dirty="0" smtClean="0">
                <a:ea typeface="Calibri"/>
                <a:cs typeface="Times New Roman"/>
              </a:rPr>
              <a:t>2</a:t>
            </a:r>
            <a:r>
              <a:rPr lang="ru-RU" sz="2000" b="1" dirty="0">
                <a:ea typeface="Calibri"/>
                <a:cs typeface="Times New Roman"/>
              </a:rPr>
              <a:t>	</a:t>
            </a:r>
            <a:r>
              <a:rPr lang="ru-RU" sz="2000" b="1" dirty="0" smtClean="0">
                <a:ea typeface="Calibri"/>
                <a:cs typeface="Times New Roman"/>
              </a:rPr>
              <a:t>	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a typeface="Calibri"/>
                <a:cs typeface="Times New Roman"/>
              </a:rPr>
              <a:t>		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a typeface="Calibri"/>
                <a:cs typeface="Times New Roman"/>
              </a:rPr>
              <a:t>                             30 </a:t>
            </a:r>
            <a:r>
              <a:rPr lang="ru-RU" sz="2000" b="1" dirty="0">
                <a:ea typeface="Calibri"/>
                <a:cs typeface="Times New Roman"/>
              </a:rPr>
              <a:t>см</a:t>
            </a:r>
            <a:r>
              <a:rPr lang="ru-RU" sz="2000" b="1" baseline="30000" dirty="0">
                <a:ea typeface="Calibri"/>
                <a:cs typeface="Times New Roman"/>
              </a:rPr>
              <a:t>2</a:t>
            </a:r>
            <a:r>
              <a:rPr lang="ru-RU" sz="2000" b="1" dirty="0">
                <a:ea typeface="Calibri"/>
                <a:cs typeface="Times New Roman"/>
              </a:rPr>
              <a:t> </a:t>
            </a:r>
            <a:r>
              <a:rPr lang="ru-RU" sz="2000" b="1" dirty="0" smtClean="0">
                <a:ea typeface="Calibri"/>
                <a:cs typeface="Times New Roman"/>
              </a:rPr>
              <a:t>=               мм</a:t>
            </a:r>
            <a:r>
              <a:rPr lang="ru-RU" sz="2000" b="1" baseline="30000" dirty="0" smtClean="0">
                <a:ea typeface="Calibri"/>
                <a:cs typeface="Times New Roman"/>
              </a:rPr>
              <a:t>2</a:t>
            </a:r>
            <a:r>
              <a:rPr lang="ru-RU" sz="2000" b="1" dirty="0">
                <a:ea typeface="Calibri"/>
                <a:cs typeface="Times New Roman"/>
              </a:rPr>
              <a:t>	</a:t>
            </a:r>
            <a:endParaRPr lang="ru-RU" sz="2000" b="1" dirty="0" smtClean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a typeface="Calibri"/>
                <a:cs typeface="Times New Roman"/>
              </a:rPr>
              <a:t>		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a typeface="Calibri"/>
                <a:cs typeface="Times New Roman"/>
              </a:rPr>
              <a:t>                             8 </a:t>
            </a:r>
            <a:r>
              <a:rPr lang="ru-RU" sz="2000" b="1" dirty="0">
                <a:ea typeface="Calibri"/>
                <a:cs typeface="Times New Roman"/>
              </a:rPr>
              <a:t>дм</a:t>
            </a:r>
            <a:r>
              <a:rPr lang="ru-RU" sz="2000" b="1" baseline="30000" dirty="0">
                <a:ea typeface="Calibri"/>
                <a:cs typeface="Times New Roman"/>
              </a:rPr>
              <a:t>2</a:t>
            </a:r>
            <a:r>
              <a:rPr lang="ru-RU" sz="2000" b="1" dirty="0">
                <a:ea typeface="Calibri"/>
                <a:cs typeface="Times New Roman"/>
              </a:rPr>
              <a:t> = </a:t>
            </a:r>
            <a:r>
              <a:rPr lang="ru-RU" sz="2000" b="1" dirty="0" smtClean="0">
                <a:ea typeface="Calibri"/>
                <a:cs typeface="Times New Roman"/>
              </a:rPr>
              <a:t>              см</a:t>
            </a:r>
            <a:r>
              <a:rPr lang="ru-RU" sz="2000" b="1" baseline="30000" dirty="0" smtClean="0">
                <a:ea typeface="Calibri"/>
                <a:cs typeface="Times New Roman"/>
              </a:rPr>
              <a:t>2</a:t>
            </a:r>
            <a:r>
              <a:rPr lang="ru-RU" sz="2000" b="1" dirty="0">
                <a:ea typeface="Calibri"/>
                <a:cs typeface="Times New Roman"/>
              </a:rPr>
              <a:t>		</a:t>
            </a:r>
            <a:endParaRPr lang="ru-RU" sz="2000" b="1" dirty="0" smtClean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a typeface="Calibri"/>
                <a:cs typeface="Times New Roman"/>
              </a:rPr>
              <a:t>			</a:t>
            </a:r>
            <a:endParaRPr lang="ru-RU" sz="2000" b="1" baseline="30000" dirty="0" smtClean="0"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a typeface="Calibri"/>
                <a:cs typeface="Times New Roman"/>
              </a:rPr>
              <a:t>				</a:t>
            </a:r>
            <a:r>
              <a:rPr lang="ru-RU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   </a:t>
            </a:r>
            <a:r>
              <a:rPr lang="ru-RU" sz="2000" b="1" dirty="0" smtClean="0">
                <a:solidFill>
                  <a:prstClr val="black"/>
                </a:solidFill>
                <a:ea typeface="Calibri"/>
                <a:cs typeface="Times New Roman"/>
              </a:rPr>
              <a:t>       </a:t>
            </a:r>
            <a:endParaRPr lang="ru-RU" sz="2000" b="1" baseline="30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sz="2000" b="1" baseline="30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  <a:endParaRPr lang="ru-RU" sz="20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endParaRPr lang="ru-RU" sz="20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b="1" dirty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>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>        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3445" y="404664"/>
            <a:ext cx="384072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Устный счёт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57620" y="1928802"/>
            <a:ext cx="567263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00430" y="3786190"/>
            <a:ext cx="669411" cy="4441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800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43306" y="2786058"/>
            <a:ext cx="669411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3000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06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uznetsov\Desktop\презент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008" y="0"/>
            <a:ext cx="92160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548680"/>
            <a:ext cx="7776864" cy="78652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  <a:ea typeface="Calibri"/>
                <a:cs typeface="Times New Roman"/>
              </a:rPr>
              <a:t>	Работа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  <a:ea typeface="Calibri"/>
                <a:cs typeface="Times New Roman"/>
              </a:rPr>
              <a:t>над задачами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  <a:ea typeface="Calibri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Папа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поймал 9 рыб, а Серёжа – третью часть папиной рыбы. Сколько рыб поймали папа с Серёжей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1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3071810"/>
            <a:ext cx="4680520" cy="10081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ea typeface="Calibri"/>
                <a:cs typeface="Times New Roman"/>
              </a:rPr>
              <a:t>9 + </a:t>
            </a:r>
            <a:r>
              <a:rPr lang="ru-RU" sz="4000" dirty="0">
                <a:solidFill>
                  <a:srgbClr val="FF0000"/>
                </a:solidFill>
                <a:ea typeface="Calibri"/>
                <a:cs typeface="Times New Roman"/>
              </a:rPr>
              <a:t>9 : 3 </a:t>
            </a:r>
            <a:r>
              <a:rPr lang="ru-RU" sz="4000" dirty="0">
                <a:ea typeface="Calibri"/>
                <a:cs typeface="Times New Roman"/>
              </a:rPr>
              <a:t>= 12 (р.)</a:t>
            </a:r>
          </a:p>
        </p:txBody>
      </p:sp>
    </p:spTree>
    <p:extLst>
      <p:ext uri="{BB962C8B-B14F-4D97-AF65-F5344CB8AC3E}">
        <p14:creationId xmlns:p14="http://schemas.microsoft.com/office/powerpoint/2010/main" xmlns="" val="213848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uznetsov\Desktop\презент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008" y="189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764704"/>
            <a:ext cx="7488832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03530" y="476672"/>
            <a:ext cx="4592924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  <a:ea typeface="Calibri"/>
                <a:cs typeface="Times New Roman"/>
              </a:rPr>
              <a:t>Работа над задачами: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288663"/>
            <a:ext cx="7200800" cy="1766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Занятия в школе закончились в 12 ч 40 минут. Петя 15 минут одевался. Дорога от школы до дома занимает 20 минут. Во сколько Петя пришёл  домой?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3000372"/>
            <a:ext cx="6984776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12ч 40 мин + 20 мин + 15 мин = 13 ч 15 мин.</a:t>
            </a:r>
          </a:p>
        </p:txBody>
      </p:sp>
    </p:spTree>
    <p:extLst>
      <p:ext uri="{BB962C8B-B14F-4D97-AF65-F5344CB8AC3E}">
        <p14:creationId xmlns:p14="http://schemas.microsoft.com/office/powerpoint/2010/main" xmlns="" val="3962176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uznetsov\Desktop\презент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620688"/>
            <a:ext cx="7920880" cy="3830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  <a:ea typeface="Calibri"/>
                <a:cs typeface="Times New Roman"/>
              </a:rPr>
              <a:t>Математический диктант.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Найдите частное чисел 320 и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8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Во сколько раз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500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больше, чем 100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?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Какое число задумали,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если,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умножив его на 50, получили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200?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Из какого числа вычли 250 и получили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250?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Сколько раз по 30 содержится в числе 210?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Сумму чисел 8 и 5 умножьте на 100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40004" y="5006388"/>
            <a:ext cx="5688632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40, в 5 раз, 4, 500</a:t>
            </a:r>
            <a:r>
              <a:rPr lang="ru-RU" sz="2400" b="1" smtClean="0">
                <a:solidFill>
                  <a:srgbClr val="FF0000"/>
                </a:solidFill>
              </a:rPr>
              <a:t>, 7, 1300.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55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uznetsov\Desktop\презент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764704"/>
            <a:ext cx="7488832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288663"/>
            <a:ext cx="7200800" cy="272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60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  Х= 240                                  Х: 7 = 90</a:t>
            </a:r>
          </a:p>
          <a:p>
            <a:pPr marL="457200" lvl="0" indent="-457200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Х = 240 : 60                                   Х = 90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 7</a:t>
            </a:r>
          </a:p>
          <a:p>
            <a:pPr marL="457200" lvl="0" indent="-457200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Х = 4                                               Х= 630</a:t>
            </a:r>
          </a:p>
          <a:p>
            <a:pPr marL="457200" lvl="0" indent="-457200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60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 4 = 240                                 630 :7=90</a:t>
            </a:r>
          </a:p>
          <a:p>
            <a:pPr marL="457200" lvl="0" indent="-457200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240 = 240                                      90 = 90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Times New Roman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85786" y="2928934"/>
            <a:ext cx="2000264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43438" y="2928934"/>
            <a:ext cx="2000264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62176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uznetsov\Desktop\презент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28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9672" y="476672"/>
            <a:ext cx="6290505" cy="70865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  <a:ea typeface="Calibri"/>
                <a:cs typeface="Times New Roman"/>
              </a:rPr>
              <a:t>Самоопределение к деятельности: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412776"/>
            <a:ext cx="7488832" cy="4608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a typeface="Calibri"/>
                <a:cs typeface="Times New Roman"/>
              </a:rPr>
              <a:t>1.Заполни таблицы. Объясни, как найти неизвестное число?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000" b="1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000" b="1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000" b="1" dirty="0" smtClean="0"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                   </a:t>
            </a:r>
            <a:endParaRPr lang="ru-RU" dirty="0" smtClean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  <a:tabLst>
                <a:tab pos="809625" algn="l"/>
              </a:tabLst>
            </a:pPr>
            <a:r>
              <a:rPr lang="ru-RU" dirty="0" smtClean="0">
                <a:latin typeface="Arial Black" panose="020B0A04020102020204" pitchFamily="34" charset="0"/>
                <a:ea typeface="Calibri"/>
                <a:cs typeface="Times New Roman"/>
              </a:rPr>
              <a:t>                     </a:t>
            </a:r>
            <a:endParaRPr lang="ru-RU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  <a:tabLst>
                <a:tab pos="809625" algn="l"/>
              </a:tabLst>
            </a:pPr>
            <a:endParaRPr lang="ru-RU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dirty="0">
              <a:ea typeface="Calibri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5942566"/>
              </p:ext>
            </p:extLst>
          </p:nvPr>
        </p:nvGraphicFramePr>
        <p:xfrm>
          <a:off x="971600" y="2060848"/>
          <a:ext cx="3317240" cy="990600"/>
        </p:xfrm>
        <a:graphic>
          <a:graphicData uri="http://schemas.openxmlformats.org/drawingml/2006/table">
            <a:tbl>
              <a:tblPr firstRow="1" firstCol="1" bandRow="1"/>
              <a:tblGrid>
                <a:gridCol w="780415"/>
                <a:gridCol w="922655"/>
                <a:gridCol w="807085"/>
                <a:gridCol w="807085"/>
              </a:tblGrid>
              <a:tr h="317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a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21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a  </a:t>
                      </a:r>
                      <a:r>
                        <a:rPr lang="en-US" sz="1400" baseline="300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.  </a:t>
                      </a:r>
                      <a:r>
                        <a:rPr lang="en-US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 dirty="0" smtClean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91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 dirty="0" smtClean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84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 dirty="0" smtClean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2022700"/>
              </p:ext>
            </p:extLst>
          </p:nvPr>
        </p:nvGraphicFramePr>
        <p:xfrm>
          <a:off x="4786272" y="2060848"/>
          <a:ext cx="3308985" cy="983761"/>
        </p:xfrm>
        <a:graphic>
          <a:graphicData uri="http://schemas.openxmlformats.org/drawingml/2006/table">
            <a:tbl>
              <a:tblPr firstRow="1" firstCol="1" bandRow="1"/>
              <a:tblGrid>
                <a:gridCol w="778510"/>
                <a:gridCol w="920115"/>
                <a:gridCol w="805180"/>
                <a:gridCol w="805180"/>
              </a:tblGrid>
              <a:tr h="307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m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96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 dirty="0" smtClean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80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38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 dirty="0" smtClean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400" dirty="0" smtClean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38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 :</a:t>
                      </a:r>
                      <a:r>
                        <a:rPr lang="en-US" sz="140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 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 dirty="0" smtClean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 smtClean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en-US" sz="1400" dirty="0">
                          <a:effectLst/>
                          <a:latin typeface="Arial Black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60258" y="2060848"/>
            <a:ext cx="910039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91881" y="2061784"/>
            <a:ext cx="792088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580112" y="2060848"/>
            <a:ext cx="864096" cy="2889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308304" y="2061784"/>
            <a:ext cx="792088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670297" y="2349816"/>
            <a:ext cx="792088" cy="35910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516216" y="2396304"/>
            <a:ext cx="792088" cy="31261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6332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436</Words>
  <Application>Microsoft Office PowerPoint</Application>
  <PresentationFormat>Экран (4:3)</PresentationFormat>
  <Paragraphs>148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Игра Игра  «Молча» «Молчанка»</vt:lpstr>
      <vt:lpstr>Игра «Молчанка»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Kuznetsov</dc:creator>
  <cp:lastModifiedBy>Uzer</cp:lastModifiedBy>
  <cp:revision>50</cp:revision>
  <dcterms:created xsi:type="dcterms:W3CDTF">2015-11-16T17:58:11Z</dcterms:created>
  <dcterms:modified xsi:type="dcterms:W3CDTF">2018-12-20T04:23:45Z</dcterms:modified>
</cp:coreProperties>
</file>